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5" r:id="rId2"/>
    <p:sldId id="269" r:id="rId3"/>
    <p:sldId id="272" r:id="rId4"/>
    <p:sldId id="256" r:id="rId5"/>
    <p:sldId id="284" r:id="rId6"/>
    <p:sldId id="267" r:id="rId7"/>
    <p:sldId id="268" r:id="rId8"/>
    <p:sldId id="282" r:id="rId9"/>
    <p:sldId id="283" r:id="rId10"/>
    <p:sldId id="277" r:id="rId11"/>
    <p:sldId id="281" r:id="rId12"/>
    <p:sldId id="280" r:id="rId13"/>
    <p:sldId id="27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52AA3-0B8A-48B1-8CDD-28FEA9A6A2B2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0FC9F5-83C9-4809-822D-2356BE2532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491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Hello everybody we are going to present our project called the </a:t>
            </a:r>
            <a:r>
              <a:rPr lang="en-GB" dirty="0" err="1"/>
              <a:t>handmonizer</a:t>
            </a:r>
            <a:r>
              <a:rPr lang="en-GB" dirty="0"/>
              <a:t>, a sophisticated harmonizer controlled by the hand of the singer. This tool is been developed to </a:t>
            </a:r>
            <a:r>
              <a:rPr lang="en-GB" dirty="0" err="1"/>
              <a:t>fulfill</a:t>
            </a:r>
            <a:r>
              <a:rPr lang="en-GB" dirty="0"/>
              <a:t> the desires of a specific artist,  the jazz singer Maria pia de Vito. She was looking for an easy-to-interact instrument that could ease her actual setup.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FC9F5-83C9-4809-822D-2356BE2532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37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 dirty="0">
                <a:latin typeface="Amasis MT Pro" panose="02040504050005020304" pitchFamily="18" charset="0"/>
              </a:rPr>
              <a:t>The “</a:t>
            </a:r>
            <a:r>
              <a:rPr lang="en-US" sz="4400" b="1" dirty="0" err="1">
                <a:latin typeface="Amasis MT Pro" panose="02040504050005020304" pitchFamily="18" charset="0"/>
              </a:rPr>
              <a:t>Handmonizer</a:t>
            </a:r>
            <a:r>
              <a:rPr lang="en-US" sz="4400" b="1" dirty="0">
                <a:latin typeface="Amasis MT Pro" panose="02040504050005020304" pitchFamily="18" charset="0"/>
              </a:rPr>
              <a:t>”</a:t>
            </a:r>
            <a:endParaRPr lang="en-GB" sz="4400" b="1" dirty="0">
              <a:latin typeface="Amasis MT Pro" panose="020405040500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952" y="5066802"/>
            <a:ext cx="9144000" cy="1152663"/>
          </a:xfrm>
        </p:spPr>
        <p:txBody>
          <a:bodyPr>
            <a:normAutofit/>
          </a:bodyPr>
          <a:lstStyle/>
          <a:p>
            <a:r>
              <a:rPr lang="en-US" sz="1800" dirty="0"/>
              <a:t>Project Course</a:t>
            </a:r>
          </a:p>
          <a:p>
            <a:r>
              <a:rPr lang="en-US" sz="1800" dirty="0"/>
              <a:t>L28</a:t>
            </a:r>
          </a:p>
          <a:p>
            <a:r>
              <a:rPr lang="en-US" sz="1800" dirty="0"/>
              <a:t>Davide Lionetti, </a:t>
            </a:r>
            <a:r>
              <a:rPr lang="en-US" sz="1800" dirty="0" err="1"/>
              <a:t>Antonios</a:t>
            </a:r>
            <a:r>
              <a:rPr lang="en-US" sz="18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113" y="1332572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two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112" y="2403658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No patches</a:t>
            </a:r>
          </a:p>
          <a:p>
            <a:endParaRPr lang="en-US" sz="1800" dirty="0"/>
          </a:p>
          <a:p>
            <a:r>
              <a:rPr lang="en-US" sz="1800" dirty="0"/>
              <a:t>Set a scale and the “</a:t>
            </a:r>
            <a:r>
              <a:rPr lang="en-US" sz="1800" dirty="0" err="1"/>
              <a:t>Handmonizer</a:t>
            </a:r>
            <a:r>
              <a:rPr lang="en-US" sz="1800" dirty="0"/>
              <a:t>” will follow it</a:t>
            </a:r>
          </a:p>
          <a:p>
            <a:endParaRPr lang="en-US" sz="1800" dirty="0"/>
          </a:p>
          <a:p>
            <a:r>
              <a:rPr lang="en-US" sz="1800" dirty="0"/>
              <a:t>Disclaimer: two </a:t>
            </a:r>
            <a:r>
              <a:rPr lang="en-US" sz="1800" dirty="0" err="1"/>
              <a:t>SuperCollider</a:t>
            </a:r>
            <a:r>
              <a:rPr lang="en-US" sz="1800" dirty="0"/>
              <a:t> classes by Matthew Yee King were used</a:t>
            </a:r>
            <a:endParaRPr lang="en-GB" sz="1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3F6AE12-FCCC-4273-AD86-D38B20602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81043" y="863174"/>
            <a:ext cx="4958918" cy="495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66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73471"/>
            <a:ext cx="5968001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latin typeface="Amasis MT Pro" panose="02040504050005020304" pitchFamily="18" charset="0"/>
              </a:rPr>
              <a:t>Results and improvement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25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Evaluation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7291205B-2A56-4E71-AAA3-3BC24C3550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791" y="1526960"/>
            <a:ext cx="4234649" cy="4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62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785" y="1320445"/>
            <a:ext cx="4629465" cy="7941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 b="1" kern="1200" dirty="0">
                <a:solidFill>
                  <a:schemeClr val="tx2"/>
                </a:solidFill>
                <a:latin typeface="Amasis MT Pro" panose="02040504050005020304" pitchFamily="18" charset="0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79" y="2837706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3768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4" y="1273471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latin typeface="Amasis MT Pro" panose="02040504050005020304" pitchFamily="18" charset="0"/>
              </a:rPr>
              <a:t>What is the «Handmonizer»?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Artist-oriented vocal improvisation tool</a:t>
            </a:r>
          </a:p>
          <a:p>
            <a:endParaRPr lang="en-US" sz="1800" dirty="0"/>
          </a:p>
          <a:p>
            <a:r>
              <a:rPr lang="en-US" sz="1800" dirty="0"/>
              <a:t>Tailored to the needs of jazz singer Maria Pia De Vito</a:t>
            </a:r>
          </a:p>
          <a:p>
            <a:endParaRPr lang="en-US" sz="1800" dirty="0"/>
          </a:p>
          <a:p>
            <a:r>
              <a:rPr lang="en-US" sz="1800" dirty="0"/>
              <a:t>Goal: enhance the singer’s live One-Woman-Band performance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233" y="1317860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latin typeface="Amasis MT Pro" panose="02040504050005020304" pitchFamily="18" charset="0"/>
              </a:rPr>
              <a:t>Artistic needs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  <a:p>
            <a:r>
              <a:rPr lang="en-US" sz="1800" dirty="0"/>
              <a:t>Eventide guitar harmonizer </a:t>
            </a:r>
          </a:p>
          <a:p>
            <a:r>
              <a:rPr lang="en-US" sz="1800" dirty="0"/>
              <a:t>Echoplex looping machine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Issues:</a:t>
            </a:r>
          </a:p>
          <a:p>
            <a:pPr marL="0" indent="0">
              <a:buNone/>
            </a:pPr>
            <a:endParaRPr lang="en-US" sz="1800" dirty="0"/>
          </a:p>
          <a:p>
            <a:pPr lvl="0"/>
            <a:r>
              <a:rPr lang="en-US" sz="1800" dirty="0"/>
              <a:t>Unnatural/mechanical interaction</a:t>
            </a:r>
          </a:p>
          <a:p>
            <a:pPr lvl="0"/>
            <a:r>
              <a:rPr lang="en-US" sz="1800" dirty="0"/>
              <a:t>Too many physical switches/knobs</a:t>
            </a:r>
          </a:p>
          <a:p>
            <a:pPr lvl="0"/>
            <a:r>
              <a:rPr lang="en-US" sz="1800" dirty="0"/>
              <a:t>Clicking noises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BFC16-4C42-4DBA-A4C6-905E40ACE5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0" t="20640" r="23292" b="24013"/>
          <a:stretch/>
        </p:blipFill>
        <p:spPr>
          <a:xfrm>
            <a:off x="541538" y="1398850"/>
            <a:ext cx="3577701" cy="447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DC9337-F54E-45CD-850C-0E343063DE9E}"/>
              </a:ext>
            </a:extLst>
          </p:cNvPr>
          <p:cNvSpPr txBox="1"/>
          <p:nvPr/>
        </p:nvSpPr>
        <p:spPr>
          <a:xfrm>
            <a:off x="8229600" y="6004441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Introdution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33F6322D-3447-4473-86AB-B05C7F0CB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6030" y="3100517"/>
            <a:ext cx="2786622" cy="2786622"/>
          </a:xfrm>
          <a:prstGeom prst="rect">
            <a:avLst/>
          </a:prstGeom>
        </p:spPr>
      </p:pic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111" y="3951483"/>
            <a:ext cx="1229315" cy="1229315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502" y="3791821"/>
            <a:ext cx="1548638" cy="1548638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1092111" y="5308542"/>
            <a:ext cx="1365495" cy="1267234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3858757" y="4226014"/>
            <a:ext cx="967811" cy="2955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465481" y="1813946"/>
            <a:ext cx="573825" cy="180745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828" y="5075706"/>
            <a:ext cx="1306790" cy="496580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4013491" y="5543476"/>
            <a:ext cx="1804330" cy="57382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7756642" y="4179446"/>
            <a:ext cx="565363" cy="314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709" y="2012821"/>
            <a:ext cx="1571044" cy="1571044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8299883" y="5075706"/>
            <a:ext cx="1305765" cy="12450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B0A8D5-7051-450A-A8F3-32B99E764C30}"/>
              </a:ext>
            </a:extLst>
          </p:cNvPr>
          <p:cNvSpPr txBox="1"/>
          <p:nvPr/>
        </p:nvSpPr>
        <p:spPr>
          <a:xfrm>
            <a:off x="1092111" y="1273057"/>
            <a:ext cx="1532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Inputs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B999BC-5449-4F5D-B424-D641FB24EAE3}"/>
              </a:ext>
            </a:extLst>
          </p:cNvPr>
          <p:cNvSpPr txBox="1"/>
          <p:nvPr/>
        </p:nvSpPr>
        <p:spPr>
          <a:xfrm>
            <a:off x="4826568" y="1288589"/>
            <a:ext cx="3294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Processing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AA98CE-55BE-481E-ADB3-982F4305BCDD}"/>
              </a:ext>
            </a:extLst>
          </p:cNvPr>
          <p:cNvSpPr txBox="1"/>
          <p:nvPr/>
        </p:nvSpPr>
        <p:spPr>
          <a:xfrm>
            <a:off x="9402414" y="1288589"/>
            <a:ext cx="172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Output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8378197" y="2917119"/>
            <a:ext cx="1305765" cy="124509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EABC362-5F2C-457F-A97B-7336CB2838E0}"/>
              </a:ext>
            </a:extLst>
          </p:cNvPr>
          <p:cNvSpPr txBox="1"/>
          <p:nvPr/>
        </p:nvSpPr>
        <p:spPr>
          <a:xfrm>
            <a:off x="276169" y="282224"/>
            <a:ext cx="5541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3600" dirty="0" err="1">
                <a:solidFill>
                  <a:prstClr val="white"/>
                </a:solidFill>
                <a:latin typeface="Amasis MT Pro Black" panose="02040A04050005020304" pitchFamily="18" charset="0"/>
              </a:rPr>
              <a:t>Signal</a:t>
            </a:r>
            <a:r>
              <a:rPr lang="it-IT" sz="3600" dirty="0">
                <a:solidFill>
                  <a:prstClr val="white"/>
                </a:solidFill>
                <a:latin typeface="Amasis MT Pro Black" panose="02040A04050005020304" pitchFamily="18" charset="0"/>
              </a:rPr>
              <a:t> flow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138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9" grpId="0" animBg="1"/>
      <p:bldP spid="33" grpId="0" animBg="1"/>
      <p:bldP spid="54" grpId="0" animBg="1"/>
      <p:bldP spid="5" grpId="0"/>
      <p:bldP spid="6" grpId="0"/>
      <p:bldP spid="8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84" y="552243"/>
            <a:ext cx="7724775" cy="1454051"/>
          </a:xfrm>
        </p:spPr>
        <p:txBody>
          <a:bodyPr anchor="b"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Hand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motion</a:t>
            </a:r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 </a:t>
            </a:r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recognition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5" y="412483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ML5.js interface, </a:t>
            </a:r>
            <a:r>
              <a:rPr lang="en-US" sz="1800" dirty="0" err="1">
                <a:solidFill>
                  <a:schemeClr val="tx2"/>
                </a:solidFill>
              </a:rPr>
              <a:t>Handpose</a:t>
            </a:r>
            <a:r>
              <a:rPr lang="en-US" sz="1800" dirty="0">
                <a:solidFill>
                  <a:schemeClr val="tx2"/>
                </a:solidFill>
              </a:rPr>
              <a:t> model</a:t>
            </a:r>
          </a:p>
          <a:p>
            <a:r>
              <a:rPr lang="en-US" sz="1800" dirty="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Features: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 dirty="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endParaRPr lang="en-US" sz="1800" dirty="0">
              <a:solidFill>
                <a:schemeClr val="tx2"/>
              </a:solidFill>
            </a:endParaRPr>
          </a:p>
          <a:p>
            <a:endParaRPr lang="en-GB" sz="1800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80" y="3706177"/>
            <a:ext cx="2010211" cy="264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2E89D-92D3-4F0A-A5D3-E73C0C13E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431" y="674735"/>
            <a:ext cx="2483729" cy="9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9647" y="3402522"/>
            <a:ext cx="3500003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latin typeface="Amasis MT Pro" panose="02040504050005020304" pitchFamily="18" charset="0"/>
              </a:rPr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837437" y="422229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73471"/>
            <a:ext cx="5822101" cy="1454051"/>
          </a:xfrm>
        </p:spPr>
        <p:txBody>
          <a:bodyPr>
            <a:normAutofit/>
          </a:bodyPr>
          <a:lstStyle/>
          <a:p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Structure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Pitch tracker: Tartini</a:t>
            </a:r>
          </a:p>
          <a:p>
            <a:r>
              <a:rPr lang="en-US" sz="1800" dirty="0"/>
              <a:t>Pitch shifter: </a:t>
            </a:r>
            <a:r>
              <a:rPr lang="en-US" sz="1800" dirty="0" err="1"/>
              <a:t>PitchShiftPA</a:t>
            </a:r>
            <a:r>
              <a:rPr lang="en-US" sz="1800" dirty="0"/>
              <a:t> (PSOLA)</a:t>
            </a:r>
          </a:p>
          <a:p>
            <a:r>
              <a:rPr lang="en-US" sz="1800" dirty="0"/>
              <a:t>Effects: </a:t>
            </a:r>
            <a:r>
              <a:rPr lang="en-US" sz="1800" dirty="0" err="1"/>
              <a:t>Rerverb</a:t>
            </a:r>
            <a:r>
              <a:rPr lang="en-US" sz="1800" dirty="0"/>
              <a:t> / Delay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Hand motion/gesture controls: </a:t>
            </a:r>
          </a:p>
          <a:p>
            <a:r>
              <a:rPr lang="en-US" sz="1800" dirty="0"/>
              <a:t>Palm length: harmonies ON/OFF (dB mapping)</a:t>
            </a:r>
          </a:p>
          <a:p>
            <a:r>
              <a:rPr lang="en-US" sz="1800" dirty="0"/>
              <a:t>Palm center coordinates: number of voices + high/low harmonics</a:t>
            </a:r>
          </a:p>
          <a:p>
            <a:r>
              <a:rPr lang="en-US" sz="1800" dirty="0"/>
              <a:t>Palm slope: effect dry/wet knob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B444286-FA79-4A74-B37E-39B64925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4092" y="1575035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solidFill>
                  <a:schemeClr val="tx2"/>
                </a:solidFill>
                <a:latin typeface="Amasis MT Pro" panose="02040504050005020304" pitchFamily="18" charset="0"/>
              </a:rPr>
              <a:t>Version one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2A5809C-6759-4839-85E1-5DF3F60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631" y="2466071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MIDI controlled patch switch</a:t>
            </a:r>
          </a:p>
          <a:p>
            <a:endParaRPr lang="en-US" sz="1800" dirty="0"/>
          </a:p>
          <a:p>
            <a:r>
              <a:rPr lang="en-US" sz="1800" dirty="0"/>
              <a:t>Fixed interval harmonies in each patch </a:t>
            </a:r>
          </a:p>
          <a:p>
            <a:endParaRPr lang="en-GB" sz="1800" dirty="0"/>
          </a:p>
          <a:p>
            <a:r>
              <a:rPr lang="en-GB" sz="1800" dirty="0"/>
              <a:t>Two patches with effects only (reverb/delay)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3FF003-0383-43DB-A888-535BDFF9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143" y="301130"/>
            <a:ext cx="3661831" cy="1071086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823A9924-1931-44FE-A198-BB7327A6D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791" y="1059784"/>
            <a:ext cx="4767309" cy="476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48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329</TotalTime>
  <Words>304</Words>
  <Application>Microsoft Office PowerPoint</Application>
  <PresentationFormat>Widescreen</PresentationFormat>
  <Paragraphs>67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Amasis MT Pro</vt:lpstr>
      <vt:lpstr>Amasis MT Pro Black</vt:lpstr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PowerPoint Presentation</vt:lpstr>
      <vt:lpstr>Hand motion recognition</vt:lpstr>
      <vt:lpstr>Supercollider algorithm</vt:lpstr>
      <vt:lpstr>Structure</vt:lpstr>
      <vt:lpstr>Version one</vt:lpstr>
      <vt:lpstr>Version two</vt:lpstr>
      <vt:lpstr>Results and improvement</vt:lpstr>
      <vt:lpstr>Evaluation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Davide Lionetti</cp:lastModifiedBy>
  <cp:revision>11</cp:revision>
  <dcterms:created xsi:type="dcterms:W3CDTF">2022-06-23T16:16:38Z</dcterms:created>
  <dcterms:modified xsi:type="dcterms:W3CDTF">2022-07-03T17:03:30Z</dcterms:modified>
</cp:coreProperties>
</file>

<file path=docProps/thumbnail.jpeg>
</file>